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9/28/2021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9/28/2021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9/28/2021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9/28/2021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066" y="1434922"/>
            <a:ext cx="10354646" cy="1527219"/>
          </a:xfrm>
        </p:spPr>
        <p:txBody>
          <a:bodyPr/>
          <a:lstStyle/>
          <a:p>
            <a:r>
              <a:rPr lang="en-US" sz="8800" dirty="0"/>
              <a:t>The Impartial God</a:t>
            </a:r>
            <a:endParaRPr lang="en-CA" sz="8800" dirty="0"/>
          </a:p>
        </p:txBody>
      </p:sp>
      <p:sp>
        <p:nvSpPr>
          <p:cNvPr id="3" name="Subtitle 2"/>
          <p:cNvSpPr>
            <a:spLocks noGrp="1"/>
          </p:cNvSpPr>
          <p:nvPr>
            <p:ph type="subTitle" idx="1"/>
          </p:nvPr>
        </p:nvSpPr>
        <p:spPr>
          <a:xfrm>
            <a:off x="4014066" y="3064490"/>
            <a:ext cx="4035230" cy="861420"/>
          </a:xfrm>
        </p:spPr>
        <p:txBody>
          <a:bodyPr>
            <a:normAutofit/>
          </a:bodyPr>
          <a:lstStyle/>
          <a:p>
            <a:r>
              <a:rPr lang="en-US" sz="4800" dirty="0"/>
              <a:t>Acts 10:1-35</a:t>
            </a:r>
            <a:endParaRPr lang="en-CA" sz="4800" dirty="0"/>
          </a:p>
        </p:txBody>
      </p:sp>
    </p:spTree>
    <p:extLst>
      <p:ext uri="{BB962C8B-B14F-4D97-AF65-F5344CB8AC3E}">
        <p14:creationId xmlns:p14="http://schemas.microsoft.com/office/powerpoint/2010/main" val="1737834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Peter</a:t>
            </a:r>
          </a:p>
          <a:p>
            <a:r>
              <a:rPr lang="en-US" sz="2800" dirty="0">
                <a:solidFill>
                  <a:srgbClr val="92D050"/>
                </a:solidFill>
              </a:rPr>
              <a:t>Acts 10:9-35</a:t>
            </a:r>
            <a:endParaRPr lang="en-CA" sz="2800" dirty="0">
              <a:solidFill>
                <a:srgbClr val="92D050"/>
              </a:solidFill>
            </a:endParaRPr>
          </a:p>
        </p:txBody>
      </p:sp>
      <p:sp>
        <p:nvSpPr>
          <p:cNvPr id="3" name="Content Placeholder 2"/>
          <p:cNvSpPr txBox="1">
            <a:spLocks/>
          </p:cNvSpPr>
          <p:nvPr/>
        </p:nvSpPr>
        <p:spPr>
          <a:xfrm>
            <a:off x="1104293" y="2209328"/>
            <a:ext cx="8946541" cy="4456166"/>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Peter’s practice of prejudice</a:t>
            </a:r>
          </a:p>
          <a:p>
            <a:pPr marL="0" indent="0">
              <a:buNone/>
            </a:pPr>
            <a:r>
              <a:rPr lang="en-US" sz="2100" dirty="0"/>
              <a:t>Israel’s history</a:t>
            </a:r>
          </a:p>
          <a:p>
            <a:pPr>
              <a:buFont typeface="Arial" panose="020B0604020202020204" pitchFamily="34" charset="0"/>
              <a:buChar char="•"/>
            </a:pPr>
            <a:r>
              <a:rPr lang="en-US" sz="2100" dirty="0"/>
              <a:t>In v28, Peter says that it’s unlawful for him as a Jew to be with people of other nations. However, where is the prohibition in the Bible? There isn’t one. For example, the OT laws says that other nations could stay with them if the were willing to abide by their laws. This law was a practice developed over time by the religious leaders of the day.</a:t>
            </a:r>
          </a:p>
          <a:p>
            <a:pPr>
              <a:buFont typeface="Arial" panose="020B0604020202020204" pitchFamily="34" charset="0"/>
              <a:buChar char="•"/>
            </a:pPr>
            <a:r>
              <a:rPr lang="en-US" sz="2100" dirty="0"/>
              <a:t>All Israelites were intimately aware of their history. They were chosen and specifically separated unto God (Gen 12:2; </a:t>
            </a:r>
            <a:r>
              <a:rPr lang="en-US" sz="2100" dirty="0" err="1"/>
              <a:t>Deut</a:t>
            </a:r>
            <a:r>
              <a:rPr lang="en-US" sz="2100" dirty="0"/>
              <a:t> 7:6). They had exclusive rights and access to God being in covenant relationship with him. </a:t>
            </a:r>
          </a:p>
          <a:p>
            <a:pPr>
              <a:buFont typeface="Arial" panose="020B0604020202020204" pitchFamily="34" charset="0"/>
              <a:buChar char="•"/>
            </a:pPr>
            <a:r>
              <a:rPr lang="en-US" sz="2100" dirty="0"/>
              <a:t>Over time, such sentiments developed a sense of both religious and national superiority in relation to the other nations. This is the true sense of Peter’s statement. </a:t>
            </a:r>
          </a:p>
          <a:p>
            <a:endParaRPr lang="en-CA" dirty="0"/>
          </a:p>
        </p:txBody>
      </p:sp>
    </p:spTree>
    <p:extLst>
      <p:ext uri="{BB962C8B-B14F-4D97-AF65-F5344CB8AC3E}">
        <p14:creationId xmlns:p14="http://schemas.microsoft.com/office/powerpoint/2010/main" val="355186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Peter</a:t>
            </a:r>
          </a:p>
          <a:p>
            <a:r>
              <a:rPr lang="en-US" sz="2800" dirty="0">
                <a:solidFill>
                  <a:srgbClr val="92D050"/>
                </a:solidFill>
              </a:rPr>
              <a:t>Acts 10:9-35</a:t>
            </a:r>
            <a:endParaRPr lang="en-CA" sz="2800" dirty="0">
              <a:solidFill>
                <a:srgbClr val="92D050"/>
              </a:solidFill>
            </a:endParaRPr>
          </a:p>
        </p:txBody>
      </p:sp>
      <p:sp>
        <p:nvSpPr>
          <p:cNvPr id="3" name="Content Placeholder 2"/>
          <p:cNvSpPr txBox="1">
            <a:spLocks/>
          </p:cNvSpPr>
          <p:nvPr/>
        </p:nvSpPr>
        <p:spPr>
          <a:xfrm>
            <a:off x="1104293" y="2281518"/>
            <a:ext cx="8946541" cy="4456166"/>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Peter’s practice of prejudice</a:t>
            </a:r>
          </a:p>
          <a:p>
            <a:pPr marL="0" indent="0">
              <a:buNone/>
            </a:pPr>
            <a:r>
              <a:rPr lang="en-US" sz="2100" dirty="0"/>
              <a:t>The trance</a:t>
            </a:r>
          </a:p>
          <a:p>
            <a:pPr>
              <a:buFont typeface="Arial" panose="020B0604020202020204" pitchFamily="34" charset="0"/>
              <a:buChar char="•"/>
            </a:pPr>
            <a:r>
              <a:rPr lang="en-US" sz="2100" dirty="0"/>
              <a:t>Going back to v10, Peter is having food made for him and while waiting he goes into a trance (we can say a day dream). </a:t>
            </a:r>
          </a:p>
          <a:p>
            <a:pPr>
              <a:buFont typeface="Arial" panose="020B0604020202020204" pitchFamily="34" charset="0"/>
              <a:buChar char="•"/>
            </a:pPr>
            <a:r>
              <a:rPr lang="en-US" sz="2100" dirty="0"/>
              <a:t>He see a sheet with animals in there and God says to kill and eat, but Peter says that he has never had anything “common or unclean.” This recalls back to food laws in Lev 11 and </a:t>
            </a:r>
            <a:r>
              <a:rPr lang="en-US" sz="2100" dirty="0" err="1"/>
              <a:t>Deut</a:t>
            </a:r>
            <a:r>
              <a:rPr lang="en-US" sz="2100" dirty="0"/>
              <a:t> 14.  </a:t>
            </a:r>
          </a:p>
          <a:p>
            <a:pPr>
              <a:buFont typeface="Arial" panose="020B0604020202020204" pitchFamily="34" charset="0"/>
              <a:buChar char="•"/>
            </a:pPr>
            <a:r>
              <a:rPr lang="en-US" sz="2100" dirty="0"/>
              <a:t>God tells Peter not to call anything that he (God) has cleansed, “common or unclean” </a:t>
            </a:r>
          </a:p>
          <a:p>
            <a:pPr>
              <a:buFont typeface="Arial" panose="020B0604020202020204" pitchFamily="34" charset="0"/>
              <a:buChar char="•"/>
            </a:pPr>
            <a:r>
              <a:rPr lang="en-US" sz="2100" dirty="0"/>
              <a:t>This happens a few times (with Peter being confused) and then the men come asking for Peter and relay the message to him from Cornelius, prompting Peter to go with them to see Cornelius. </a:t>
            </a:r>
            <a:endParaRPr lang="en-CA" dirty="0"/>
          </a:p>
        </p:txBody>
      </p:sp>
    </p:spTree>
    <p:extLst>
      <p:ext uri="{BB962C8B-B14F-4D97-AF65-F5344CB8AC3E}">
        <p14:creationId xmlns:p14="http://schemas.microsoft.com/office/powerpoint/2010/main" val="317441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Peter</a:t>
            </a:r>
          </a:p>
          <a:p>
            <a:r>
              <a:rPr lang="en-US" sz="2800" dirty="0">
                <a:solidFill>
                  <a:srgbClr val="92D050"/>
                </a:solidFill>
              </a:rPr>
              <a:t>Acts 10:9-35</a:t>
            </a:r>
            <a:endParaRPr lang="en-CA" sz="2800" dirty="0">
              <a:solidFill>
                <a:srgbClr val="92D050"/>
              </a:solidFill>
            </a:endParaRPr>
          </a:p>
        </p:txBody>
      </p:sp>
      <p:sp>
        <p:nvSpPr>
          <p:cNvPr id="3" name="Content Placeholder 2"/>
          <p:cNvSpPr txBox="1">
            <a:spLocks/>
          </p:cNvSpPr>
          <p:nvPr/>
        </p:nvSpPr>
        <p:spPr>
          <a:xfrm>
            <a:off x="1104293" y="2233392"/>
            <a:ext cx="8946541" cy="445616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1900" dirty="0"/>
              <a:t>Peter’s practice of prejudice</a:t>
            </a:r>
          </a:p>
          <a:p>
            <a:pPr>
              <a:buFont typeface="Arial" panose="020B0604020202020204" pitchFamily="34" charset="0"/>
              <a:buChar char="•"/>
            </a:pPr>
            <a:r>
              <a:rPr lang="en-US" sz="1900" dirty="0"/>
              <a:t>It seems as if Peter comes to clarity between hearing from these men and travelling to meet Cornelius. He realizes that the dream was not about animals but how he felt about reaching out to those who he thought was “uncommon or unclean” (v28).</a:t>
            </a:r>
          </a:p>
          <a:p>
            <a:pPr>
              <a:buFont typeface="Arial" panose="020B0604020202020204" pitchFamily="34" charset="0"/>
              <a:buChar char="•"/>
            </a:pPr>
            <a:r>
              <a:rPr lang="en-US" sz="1900" dirty="0"/>
              <a:t>In meeting Cornelius and hearing about how God spoke to Cornelius and instructed him to get Peter, things become clearer for Peter. Peter sees and notes that God is not partial but calls whom he will to be saved (v34-35).  </a:t>
            </a:r>
          </a:p>
          <a:p>
            <a:pPr>
              <a:buFont typeface="Arial" panose="020B0604020202020204" pitchFamily="34" charset="0"/>
              <a:buChar char="•"/>
            </a:pPr>
            <a:r>
              <a:rPr lang="en-US" sz="1900" dirty="0"/>
              <a:t>One commentator suggests that Peter may have come to realize that the gospel was not for the JEWS in every nation, but for ALL PEOPLE in EVERY NATION. </a:t>
            </a:r>
          </a:p>
        </p:txBody>
      </p:sp>
    </p:spTree>
    <p:extLst>
      <p:ext uri="{BB962C8B-B14F-4D97-AF65-F5344CB8AC3E}">
        <p14:creationId xmlns:p14="http://schemas.microsoft.com/office/powerpoint/2010/main" val="137909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Peter</a:t>
            </a:r>
          </a:p>
          <a:p>
            <a:r>
              <a:rPr lang="en-US" sz="2800" dirty="0">
                <a:solidFill>
                  <a:srgbClr val="92D050"/>
                </a:solidFill>
              </a:rPr>
              <a:t>Acts 10:9-35</a:t>
            </a:r>
            <a:endParaRPr lang="en-CA" sz="2800" dirty="0">
              <a:solidFill>
                <a:srgbClr val="92D050"/>
              </a:solidFill>
            </a:endParaRPr>
          </a:p>
        </p:txBody>
      </p:sp>
      <p:sp>
        <p:nvSpPr>
          <p:cNvPr id="4" name="Content Placeholder 2"/>
          <p:cNvSpPr txBox="1">
            <a:spLocks/>
          </p:cNvSpPr>
          <p:nvPr/>
        </p:nvSpPr>
        <p:spPr>
          <a:xfrm>
            <a:off x="1104293" y="2401834"/>
            <a:ext cx="8946541" cy="445616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1900" dirty="0"/>
              <a:t>Peter’s practice of prejudice</a:t>
            </a:r>
          </a:p>
          <a:p>
            <a:pPr>
              <a:buFont typeface="Wingdings" panose="05000000000000000000" pitchFamily="2" charset="2"/>
              <a:buChar char="v"/>
            </a:pPr>
            <a:r>
              <a:rPr lang="en-US" sz="1900" dirty="0"/>
              <a:t>We as believers do not have a monopoly on Christianity. Neither do we have the autonomy to choose who the Lord will call to salvation</a:t>
            </a:r>
          </a:p>
          <a:p>
            <a:pPr>
              <a:buFont typeface="Wingdings" panose="05000000000000000000" pitchFamily="2" charset="2"/>
              <a:buChar char="v"/>
            </a:pPr>
            <a:r>
              <a:rPr lang="en-US" sz="1900" dirty="0"/>
              <a:t>We cannot impose our religious or personal presuppositions on anyone, because it will impact our fulfillment of the mission to reach all souls for the kingdom. </a:t>
            </a:r>
          </a:p>
          <a:p>
            <a:pPr>
              <a:buFont typeface="Wingdings" panose="05000000000000000000" pitchFamily="2" charset="2"/>
              <a:buChar char="v"/>
            </a:pPr>
            <a:r>
              <a:rPr lang="en-US" sz="1900" dirty="0"/>
              <a:t>We must submit ourselves to the leadership of God’s spirit beyond any feelings that may be uncomfortable for us so that we can fulfill the will and purpose of God.</a:t>
            </a:r>
          </a:p>
        </p:txBody>
      </p:sp>
    </p:spTree>
    <p:extLst>
      <p:ext uri="{BB962C8B-B14F-4D97-AF65-F5344CB8AC3E}">
        <p14:creationId xmlns:p14="http://schemas.microsoft.com/office/powerpoint/2010/main" val="204920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Lesson Outline:</a:t>
            </a:r>
            <a:endParaRPr lang="en-CA" sz="7200" dirty="0"/>
          </a:p>
        </p:txBody>
      </p:sp>
      <p:sp>
        <p:nvSpPr>
          <p:cNvPr id="3" name="Content Placeholder 2"/>
          <p:cNvSpPr>
            <a:spLocks noGrp="1"/>
          </p:cNvSpPr>
          <p:nvPr>
            <p:ph idx="1"/>
          </p:nvPr>
        </p:nvSpPr>
        <p:spPr/>
        <p:txBody>
          <a:bodyPr>
            <a:noAutofit/>
          </a:bodyPr>
          <a:lstStyle/>
          <a:p>
            <a:r>
              <a:rPr lang="en-US" sz="3200" dirty="0"/>
              <a:t>1) Recap of Acts 9</a:t>
            </a:r>
          </a:p>
          <a:p>
            <a:pPr marL="0" indent="0">
              <a:buNone/>
            </a:pPr>
            <a:endParaRPr lang="en-US" sz="3200" dirty="0"/>
          </a:p>
          <a:p>
            <a:r>
              <a:rPr lang="en-US" sz="3200" dirty="0"/>
              <a:t>2) God and Cornelius</a:t>
            </a:r>
          </a:p>
          <a:p>
            <a:pPr marL="0" indent="0">
              <a:buNone/>
            </a:pPr>
            <a:endParaRPr lang="en-US" sz="3200" dirty="0"/>
          </a:p>
          <a:p>
            <a:r>
              <a:rPr lang="en-US" sz="3200" dirty="0"/>
              <a:t>3) God and Peter</a:t>
            </a:r>
            <a:endParaRPr lang="en-CA" sz="3200" dirty="0"/>
          </a:p>
        </p:txBody>
      </p:sp>
    </p:spTree>
    <p:extLst>
      <p:ext uri="{BB962C8B-B14F-4D97-AF65-F5344CB8AC3E}">
        <p14:creationId xmlns:p14="http://schemas.microsoft.com/office/powerpoint/2010/main" val="59688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Recap of Act 9</a:t>
            </a:r>
            <a:endParaRPr lang="en-CA" sz="7200" dirty="0"/>
          </a:p>
        </p:txBody>
      </p:sp>
      <p:sp>
        <p:nvSpPr>
          <p:cNvPr id="3" name="Content Placeholder 2"/>
          <p:cNvSpPr>
            <a:spLocks noGrp="1"/>
          </p:cNvSpPr>
          <p:nvPr>
            <p:ph idx="1"/>
          </p:nvPr>
        </p:nvSpPr>
        <p:spPr>
          <a:xfrm>
            <a:off x="1103312" y="1720516"/>
            <a:ext cx="8946541" cy="4527883"/>
          </a:xfrm>
        </p:spPr>
        <p:txBody>
          <a:bodyPr>
            <a:normAutofit/>
          </a:bodyPr>
          <a:lstStyle/>
          <a:p>
            <a:pPr marL="0" indent="0">
              <a:buNone/>
            </a:pPr>
            <a:r>
              <a:rPr lang="en-US" sz="2400" dirty="0">
                <a:solidFill>
                  <a:srgbClr val="92D050"/>
                </a:solidFill>
              </a:rPr>
              <a:t>Summative points:</a:t>
            </a:r>
          </a:p>
          <a:p>
            <a:r>
              <a:rPr lang="en-US" sz="1800" dirty="0"/>
              <a:t>Chapter 9 deals with the conversion of Paul to Christianity.</a:t>
            </a:r>
          </a:p>
          <a:p>
            <a:pPr>
              <a:buFontTx/>
              <a:buChar char="-"/>
            </a:pPr>
            <a:r>
              <a:rPr lang="en-US" sz="1800" dirty="0"/>
              <a:t>He previously was a zealous Pharisee adamantly opposed to the spread of the gospel, believing that he was standing for God.</a:t>
            </a:r>
          </a:p>
          <a:p>
            <a:pPr>
              <a:buFontTx/>
              <a:buChar char="-"/>
            </a:pPr>
            <a:r>
              <a:rPr lang="en-US" sz="1800" dirty="0"/>
              <a:t>Paul’s conversion is a testament to the fact that no person is to far away from the Lord to be saved.</a:t>
            </a:r>
          </a:p>
          <a:p>
            <a:r>
              <a:rPr lang="en-US" sz="1800" dirty="0"/>
              <a:t>Paul engaged in ministry not long after he was saved.</a:t>
            </a:r>
          </a:p>
          <a:p>
            <a:pPr>
              <a:buFontTx/>
              <a:buChar char="-"/>
            </a:pPr>
            <a:r>
              <a:rPr lang="en-US" sz="1800" dirty="0"/>
              <a:t>The conviction of the Lord is enough for anyone to go out and minister to others.</a:t>
            </a:r>
          </a:p>
          <a:p>
            <a:pPr>
              <a:buFontTx/>
              <a:buChar char="-"/>
            </a:pPr>
            <a:r>
              <a:rPr lang="en-US" sz="1800" dirty="0"/>
              <a:t>One doesn’t need a title or an invitation to spread the gospel as Jesus has already given that commission to all believers (Matt 28:19-20).</a:t>
            </a:r>
          </a:p>
          <a:p>
            <a:pPr marL="0" indent="0">
              <a:buNone/>
            </a:pPr>
            <a:endParaRPr lang="en-CA" sz="1800" dirty="0"/>
          </a:p>
        </p:txBody>
      </p:sp>
    </p:spTree>
    <p:extLst>
      <p:ext uri="{BB962C8B-B14F-4D97-AF65-F5344CB8AC3E}">
        <p14:creationId xmlns:p14="http://schemas.microsoft.com/office/powerpoint/2010/main" val="392773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6111" y="452718"/>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Recap of Act 9</a:t>
            </a:r>
            <a:endParaRPr lang="en-CA" sz="7200" dirty="0"/>
          </a:p>
        </p:txBody>
      </p:sp>
      <p:sp>
        <p:nvSpPr>
          <p:cNvPr id="5" name="Content Placeholder 2"/>
          <p:cNvSpPr txBox="1">
            <a:spLocks/>
          </p:cNvSpPr>
          <p:nvPr/>
        </p:nvSpPr>
        <p:spPr>
          <a:xfrm>
            <a:off x="1104293" y="1588169"/>
            <a:ext cx="8946541" cy="488482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n-US" sz="2400" dirty="0">
                <a:solidFill>
                  <a:srgbClr val="92D050"/>
                </a:solidFill>
              </a:rPr>
              <a:t>Summative points:</a:t>
            </a:r>
          </a:p>
          <a:p>
            <a:r>
              <a:rPr lang="en-US" sz="1800" dirty="0"/>
              <a:t>Barnabas was instrumental in Paul becoming part of the fellowship of the believing Jews.</a:t>
            </a:r>
          </a:p>
          <a:p>
            <a:pPr>
              <a:buFontTx/>
              <a:buChar char="-"/>
            </a:pPr>
            <a:r>
              <a:rPr lang="en-US" sz="1800" dirty="0"/>
              <a:t>It was difficult for them to trust that he was on their side after persecuting them the way he had, but Barnabas stood up for the man he had now become through Christ.</a:t>
            </a:r>
          </a:p>
          <a:p>
            <a:pPr>
              <a:buFont typeface="Wingdings" panose="05000000000000000000" pitchFamily="2" charset="2"/>
              <a:buChar char="v"/>
            </a:pPr>
            <a:r>
              <a:rPr lang="en-US" sz="1800" dirty="0"/>
              <a:t>We must ensure that we don’t hold people to their past when they have been converted. </a:t>
            </a:r>
          </a:p>
          <a:p>
            <a:r>
              <a:rPr lang="en-US" sz="1800" dirty="0"/>
              <a:t>Peter’s engagement in ministry</a:t>
            </a:r>
          </a:p>
          <a:p>
            <a:pPr>
              <a:buFontTx/>
              <a:buChar char="-"/>
            </a:pPr>
            <a:r>
              <a:rPr lang="en-US" sz="1800" dirty="0"/>
              <a:t>He healed Aeneas of his illness and people got saved from that experience.</a:t>
            </a:r>
          </a:p>
          <a:p>
            <a:pPr>
              <a:buFontTx/>
              <a:buChar char="-"/>
            </a:pPr>
            <a:r>
              <a:rPr lang="en-US" sz="1800" dirty="0"/>
              <a:t>There knowledge of what Peter did made them come to Peter when Tabitha (also called Dorcas) was sick; he healed her and more people were saved.</a:t>
            </a:r>
          </a:p>
          <a:p>
            <a:pPr>
              <a:buFont typeface="Wingdings" panose="05000000000000000000" pitchFamily="2" charset="2"/>
              <a:buChar char="v"/>
            </a:pPr>
            <a:r>
              <a:rPr lang="en-US" sz="1800" dirty="0"/>
              <a:t>Our service to God should leave a testimony trail behind us.</a:t>
            </a:r>
          </a:p>
          <a:p>
            <a:pPr marL="0" indent="0">
              <a:buFont typeface="Wingdings 3" charset="2"/>
              <a:buNone/>
            </a:pPr>
            <a:endParaRPr lang="en-CA" sz="1800" dirty="0"/>
          </a:p>
        </p:txBody>
      </p:sp>
    </p:spTree>
    <p:extLst>
      <p:ext uri="{BB962C8B-B14F-4D97-AF65-F5344CB8AC3E}">
        <p14:creationId xmlns:p14="http://schemas.microsoft.com/office/powerpoint/2010/main" val="211860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Acts 10:1-35</a:t>
            </a:r>
            <a:endParaRPr lang="en-CA" sz="7200" dirty="0"/>
          </a:p>
        </p:txBody>
      </p:sp>
      <p:sp>
        <p:nvSpPr>
          <p:cNvPr id="3" name="Content Placeholder 2"/>
          <p:cNvSpPr>
            <a:spLocks noGrp="1"/>
          </p:cNvSpPr>
          <p:nvPr>
            <p:ph idx="1"/>
          </p:nvPr>
        </p:nvSpPr>
        <p:spPr/>
        <p:txBody>
          <a:bodyPr>
            <a:normAutofit/>
          </a:bodyPr>
          <a:lstStyle/>
          <a:p>
            <a:pPr marL="0" indent="0">
              <a:buNone/>
            </a:pPr>
            <a:r>
              <a:rPr lang="en-US" sz="2400" dirty="0">
                <a:solidFill>
                  <a:srgbClr val="92D050"/>
                </a:solidFill>
              </a:rPr>
              <a:t>Things to keep in mind through the lesson:</a:t>
            </a:r>
          </a:p>
          <a:p>
            <a:r>
              <a:rPr lang="en-US" dirty="0"/>
              <a:t>Acts 1:8 continuing to be unfolded in the chapter</a:t>
            </a:r>
          </a:p>
          <a:p>
            <a:pPr>
              <a:buFontTx/>
              <a:buChar char="-"/>
            </a:pPr>
            <a:r>
              <a:rPr lang="en-US" dirty="0"/>
              <a:t>Acts 1:8 can be considered the thesis of the book of Acts: the power of the Holy Spirit given to believers to witness to the entire world.</a:t>
            </a:r>
          </a:p>
          <a:p>
            <a:r>
              <a:rPr lang="en-US" dirty="0"/>
              <a:t>God’s engagement in Cornelius’ life to bring him to salvation.</a:t>
            </a:r>
          </a:p>
          <a:p>
            <a:r>
              <a:rPr lang="en-US" dirty="0"/>
              <a:t>Learning and doing the will of God in spite of personal biases.</a:t>
            </a:r>
          </a:p>
          <a:p>
            <a:pPr>
              <a:buFontTx/>
              <a:buChar char="-"/>
            </a:pPr>
            <a:r>
              <a:rPr lang="en-US" dirty="0"/>
              <a:t>We’ll see that Peter had some personal issues to be introspective about and make changes to, and work to do God’s will. </a:t>
            </a:r>
          </a:p>
          <a:p>
            <a:pPr>
              <a:buFontTx/>
              <a:buChar char="-"/>
            </a:pPr>
            <a:endParaRPr lang="en-US"/>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166035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God and Cornelius </a:t>
            </a:r>
            <a:br>
              <a:rPr lang="en-US" sz="7200" dirty="0"/>
            </a:br>
            <a:r>
              <a:rPr lang="en-US" sz="2800" dirty="0">
                <a:solidFill>
                  <a:srgbClr val="92D050"/>
                </a:solidFill>
              </a:rPr>
              <a:t>Acts 10:1-2</a:t>
            </a:r>
            <a:endParaRPr lang="en-CA" sz="2800" dirty="0">
              <a:solidFill>
                <a:srgbClr val="92D050"/>
              </a:solidFill>
            </a:endParaRPr>
          </a:p>
        </p:txBody>
      </p:sp>
      <p:sp>
        <p:nvSpPr>
          <p:cNvPr id="3" name="Content Placeholder 2"/>
          <p:cNvSpPr>
            <a:spLocks noGrp="1"/>
          </p:cNvSpPr>
          <p:nvPr>
            <p:ph idx="1"/>
          </p:nvPr>
        </p:nvSpPr>
        <p:spPr>
          <a:xfrm>
            <a:off x="1104293" y="2173234"/>
            <a:ext cx="8946541" cy="4456166"/>
          </a:xfrm>
        </p:spPr>
        <p:txBody>
          <a:bodyPr>
            <a:normAutofit fontScale="70000" lnSpcReduction="20000"/>
          </a:bodyPr>
          <a:lstStyle/>
          <a:p>
            <a:r>
              <a:rPr lang="en-US" sz="2600" dirty="0"/>
              <a:t>Cornelius is said to be from Caesarea</a:t>
            </a:r>
          </a:p>
          <a:p>
            <a:pPr>
              <a:buFontTx/>
              <a:buChar char="-"/>
            </a:pPr>
            <a:r>
              <a:rPr lang="en-US" sz="2600" dirty="0"/>
              <a:t>It should be noted that this place is mentioned in Acts 8:40. Philip had preached in many cities after his experience with the Ethiopian Eunuch, and eventually settled in Caesarea.</a:t>
            </a:r>
          </a:p>
          <a:p>
            <a:pPr>
              <a:buFontTx/>
              <a:buChar char="-"/>
            </a:pPr>
            <a:r>
              <a:rPr lang="en-US" sz="2600" dirty="0"/>
              <a:t>Paul also went there when his life was being sought after for preaching the gospel (Acts 9:30). This indicates believers are now in Caesarea.</a:t>
            </a:r>
          </a:p>
          <a:p>
            <a:pPr>
              <a:buFont typeface="Wingdings" panose="05000000000000000000" pitchFamily="2" charset="2"/>
              <a:buChar char="v"/>
            </a:pPr>
            <a:r>
              <a:rPr lang="en-US" sz="2600" dirty="0"/>
              <a:t>This third mention, and the eventual conversion of Cornelius (and his family), shows how God is continuing to build his kingdom in the world, moving further beyond Samaria as mentioned in Acts 1:8.</a:t>
            </a:r>
          </a:p>
          <a:p>
            <a:r>
              <a:rPr lang="en-US" sz="2600" dirty="0"/>
              <a:t>Cornelius is a centurion</a:t>
            </a:r>
          </a:p>
          <a:p>
            <a:pPr>
              <a:buFontTx/>
              <a:buChar char="-"/>
            </a:pPr>
            <a:r>
              <a:rPr lang="en-US" sz="2600" dirty="0"/>
              <a:t>This means that he was set over 100 men in the army.</a:t>
            </a:r>
          </a:p>
          <a:p>
            <a:pPr>
              <a:buFontTx/>
              <a:buChar char="-"/>
            </a:pPr>
            <a:r>
              <a:rPr lang="en-US" sz="2600" dirty="0"/>
              <a:t>He was part of the Italian Cohort (“band” in the KJV).</a:t>
            </a:r>
          </a:p>
          <a:p>
            <a:pPr>
              <a:buFontTx/>
              <a:buChar char="-"/>
            </a:pPr>
            <a:r>
              <a:rPr lang="en-US" sz="2600" dirty="0"/>
              <a:t>This reinforces his ethnic origin and that he wasn’t from a Roman province, but was ethnically Italian.</a:t>
            </a:r>
          </a:p>
          <a:p>
            <a:pPr>
              <a:buFont typeface="Wingdings" panose="05000000000000000000" pitchFamily="2" charset="2"/>
              <a:buChar char="v"/>
            </a:pPr>
            <a:r>
              <a:rPr lang="en-US" sz="2600" dirty="0"/>
              <a:t>His ethnic origin points to the extent of God’s conversation to all the world</a:t>
            </a:r>
          </a:p>
          <a:p>
            <a:endParaRPr lang="en-CA" dirty="0"/>
          </a:p>
        </p:txBody>
      </p:sp>
    </p:spTree>
    <p:extLst>
      <p:ext uri="{BB962C8B-B14F-4D97-AF65-F5344CB8AC3E}">
        <p14:creationId xmlns:p14="http://schemas.microsoft.com/office/powerpoint/2010/main" val="153156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Cornelius</a:t>
            </a:r>
          </a:p>
          <a:p>
            <a:r>
              <a:rPr lang="en-US" sz="2800" dirty="0">
                <a:solidFill>
                  <a:srgbClr val="92D050"/>
                </a:solidFill>
              </a:rPr>
              <a:t>Acts 10:1-2</a:t>
            </a:r>
            <a:endParaRPr lang="en-CA" sz="2800" dirty="0">
              <a:solidFill>
                <a:srgbClr val="92D050"/>
              </a:solidFill>
            </a:endParaRPr>
          </a:p>
        </p:txBody>
      </p:sp>
      <p:sp>
        <p:nvSpPr>
          <p:cNvPr id="3" name="Content Placeholder 2"/>
          <p:cNvSpPr txBox="1">
            <a:spLocks/>
          </p:cNvSpPr>
          <p:nvPr/>
        </p:nvSpPr>
        <p:spPr>
          <a:xfrm>
            <a:off x="1104293" y="2197297"/>
            <a:ext cx="8946541" cy="4456166"/>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Cornelius is a God-fearer</a:t>
            </a:r>
          </a:p>
          <a:p>
            <a:pPr>
              <a:buFont typeface="Arial" panose="020B0604020202020204" pitchFamily="34" charset="0"/>
              <a:buChar char="•"/>
            </a:pPr>
            <a:r>
              <a:rPr lang="en-US" sz="2100" dirty="0"/>
              <a:t>He is a devout (or godly) man and his family fears the Lord.</a:t>
            </a:r>
          </a:p>
          <a:p>
            <a:pPr>
              <a:buFont typeface="Arial" panose="020B0604020202020204" pitchFamily="34" charset="0"/>
              <a:buChar char="•"/>
            </a:pPr>
            <a:r>
              <a:rPr lang="en-US" sz="2100" dirty="0"/>
              <a:t>God-fearers were Gentile believers in God who did not convert to Judaism, but followed certain customs as they believed in the true God. </a:t>
            </a:r>
          </a:p>
          <a:p>
            <a:pPr>
              <a:buFont typeface="Arial" panose="020B0604020202020204" pitchFamily="34" charset="0"/>
              <a:buChar char="•"/>
            </a:pPr>
            <a:r>
              <a:rPr lang="en-US" sz="2100" dirty="0"/>
              <a:t>They might worship at times with Jews and did things like give alms (provide financial support for those in need).</a:t>
            </a:r>
          </a:p>
          <a:p>
            <a:pPr>
              <a:buFont typeface="Arial" panose="020B0604020202020204" pitchFamily="34" charset="0"/>
              <a:buChar char="•"/>
            </a:pPr>
            <a:r>
              <a:rPr lang="en-US" sz="2100" dirty="0"/>
              <a:t>He is also called a man of prayer.</a:t>
            </a:r>
          </a:p>
          <a:p>
            <a:pPr>
              <a:buFont typeface="Wingdings" panose="05000000000000000000" pitchFamily="2" charset="2"/>
              <a:buChar char="v"/>
            </a:pPr>
            <a:r>
              <a:rPr lang="en-US" sz="2100" dirty="0"/>
              <a:t>For us as believers, a main takeaway is that there are those out there who genuinely believe in the Lord, even if they don’t have everything right. That is where God would have us come in as was the case with Peter for Cornelius.</a:t>
            </a:r>
          </a:p>
          <a:p>
            <a:endParaRPr lang="en-CA" dirty="0"/>
          </a:p>
        </p:txBody>
      </p:sp>
    </p:spTree>
    <p:extLst>
      <p:ext uri="{BB962C8B-B14F-4D97-AF65-F5344CB8AC3E}">
        <p14:creationId xmlns:p14="http://schemas.microsoft.com/office/powerpoint/2010/main" val="250726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Cornelius</a:t>
            </a:r>
          </a:p>
          <a:p>
            <a:r>
              <a:rPr lang="en-US" sz="2800" dirty="0">
                <a:solidFill>
                  <a:srgbClr val="92D050"/>
                </a:solidFill>
              </a:rPr>
              <a:t>Acts 10:3-8</a:t>
            </a:r>
            <a:endParaRPr lang="en-CA" sz="2800" dirty="0">
              <a:solidFill>
                <a:srgbClr val="92D050"/>
              </a:solidFill>
            </a:endParaRPr>
          </a:p>
        </p:txBody>
      </p:sp>
      <p:sp>
        <p:nvSpPr>
          <p:cNvPr id="5" name="Content Placeholder 2"/>
          <p:cNvSpPr txBox="1">
            <a:spLocks/>
          </p:cNvSpPr>
          <p:nvPr/>
        </p:nvSpPr>
        <p:spPr>
          <a:xfrm>
            <a:off x="1104293" y="2245423"/>
            <a:ext cx="8946541" cy="445616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God instructs Cornelius</a:t>
            </a:r>
          </a:p>
          <a:p>
            <a:pPr>
              <a:buFont typeface="Arial" panose="020B0604020202020204" pitchFamily="34" charset="0"/>
              <a:buChar char="•"/>
            </a:pPr>
            <a:r>
              <a:rPr lang="en-US" sz="2100" dirty="0"/>
              <a:t>He is visited by an angel at 3pm.</a:t>
            </a:r>
          </a:p>
          <a:p>
            <a:pPr>
              <a:buFont typeface="Arial" panose="020B0604020202020204" pitchFamily="34" charset="0"/>
              <a:buChar char="•"/>
            </a:pPr>
            <a:r>
              <a:rPr lang="en-US" sz="2100" dirty="0"/>
              <a:t>This visitation is a sign for us to recall back to the times that God would send an angel to visit someone before making something happen in their lives. </a:t>
            </a:r>
          </a:p>
          <a:p>
            <a:pPr>
              <a:buFont typeface="Arial" panose="020B0604020202020204" pitchFamily="34" charset="0"/>
              <a:buChar char="•"/>
            </a:pPr>
            <a:r>
              <a:rPr lang="en-US" sz="2100" dirty="0"/>
              <a:t>The angel lets Cornelius know that God has recognize his efforts, and tells him to send for Peter.</a:t>
            </a:r>
          </a:p>
          <a:p>
            <a:pPr>
              <a:buFont typeface="Wingdings" panose="05000000000000000000" pitchFamily="2" charset="2"/>
              <a:buChar char="v"/>
            </a:pPr>
            <a:r>
              <a:rPr lang="en-US" sz="2100" dirty="0"/>
              <a:t>This is a reminder to us that God is actively involved in the salvation plan and that no man can come to him unless he draws them (John 6:44).</a:t>
            </a:r>
          </a:p>
          <a:p>
            <a:endParaRPr lang="en-CA" dirty="0"/>
          </a:p>
        </p:txBody>
      </p:sp>
    </p:spTree>
    <p:extLst>
      <p:ext uri="{BB962C8B-B14F-4D97-AF65-F5344CB8AC3E}">
        <p14:creationId xmlns:p14="http://schemas.microsoft.com/office/powerpoint/2010/main" val="296190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God and Peter</a:t>
            </a:r>
          </a:p>
          <a:p>
            <a:r>
              <a:rPr lang="en-US" sz="2800" dirty="0">
                <a:solidFill>
                  <a:srgbClr val="92D050"/>
                </a:solidFill>
              </a:rPr>
              <a:t>Acts 10:9-35</a:t>
            </a:r>
            <a:endParaRPr lang="en-CA" sz="2800" dirty="0">
              <a:solidFill>
                <a:srgbClr val="92D050"/>
              </a:solidFill>
            </a:endParaRPr>
          </a:p>
        </p:txBody>
      </p:sp>
      <p:sp>
        <p:nvSpPr>
          <p:cNvPr id="3" name="Content Placeholder 2"/>
          <p:cNvSpPr txBox="1">
            <a:spLocks/>
          </p:cNvSpPr>
          <p:nvPr/>
        </p:nvSpPr>
        <p:spPr>
          <a:xfrm>
            <a:off x="1104293" y="2209329"/>
            <a:ext cx="8946541" cy="4456166"/>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Peter’s practice of prejudice</a:t>
            </a:r>
          </a:p>
          <a:p>
            <a:pPr marL="0" indent="0">
              <a:buNone/>
            </a:pPr>
            <a:r>
              <a:rPr lang="en-US" sz="2100" dirty="0"/>
              <a:t>Peter in Joppa</a:t>
            </a:r>
          </a:p>
          <a:p>
            <a:pPr>
              <a:buFont typeface="Arial" panose="020B0604020202020204" pitchFamily="34" charset="0"/>
              <a:buChar char="•"/>
            </a:pPr>
            <a:r>
              <a:rPr lang="en-US" sz="2100" dirty="0"/>
              <a:t>In v8, we see that Peter is in Joppa. This is not just a coincidence that the name is mentioned, but the writer is also mentioning it to draw a parallel to another significant name that we associate with Joppa, Jonah.</a:t>
            </a:r>
          </a:p>
          <a:p>
            <a:pPr>
              <a:buFont typeface="Arial" panose="020B0604020202020204" pitchFamily="34" charset="0"/>
              <a:buChar char="•"/>
            </a:pPr>
            <a:r>
              <a:rPr lang="en-US" sz="2100" dirty="0"/>
              <a:t>Jonah was a prophet who God called to speak to a heathen nation, but Jonah didn’t want to do it, and instead went to Joppa to get on a boat and go to </a:t>
            </a:r>
            <a:r>
              <a:rPr lang="en-US" sz="2100" dirty="0" err="1"/>
              <a:t>Tarshish</a:t>
            </a:r>
            <a:r>
              <a:rPr lang="en-US" sz="2100" dirty="0"/>
              <a:t>, which was in the opposite direction from Nineveh.</a:t>
            </a:r>
          </a:p>
          <a:p>
            <a:pPr>
              <a:buFont typeface="Arial" panose="020B0604020202020204" pitchFamily="34" charset="0"/>
              <a:buChar char="•"/>
            </a:pPr>
            <a:r>
              <a:rPr lang="en-US" sz="2100" dirty="0"/>
              <a:t>When he finally went to Nineveh, the people repented, which angered Jonah because he didn’t think they were worthy – this is the point being alluded to in Acts 10 for Peter being in Joppa.</a:t>
            </a:r>
          </a:p>
          <a:p>
            <a:pPr>
              <a:buFont typeface="Wingdings" panose="05000000000000000000" pitchFamily="2" charset="2"/>
              <a:buChar char="v"/>
            </a:pPr>
            <a:r>
              <a:rPr lang="en-US" sz="2100" dirty="0"/>
              <a:t>How often do we look at people who we feel are undeserving of God’s </a:t>
            </a:r>
            <a:r>
              <a:rPr lang="en-US" sz="2100" dirty="0" err="1"/>
              <a:t>favour</a:t>
            </a:r>
            <a:r>
              <a:rPr lang="en-US" sz="2100" dirty="0"/>
              <a:t>?</a:t>
            </a:r>
          </a:p>
          <a:p>
            <a:endParaRPr lang="en-CA" dirty="0"/>
          </a:p>
        </p:txBody>
      </p:sp>
    </p:spTree>
    <p:extLst>
      <p:ext uri="{BB962C8B-B14F-4D97-AF65-F5344CB8AC3E}">
        <p14:creationId xmlns:p14="http://schemas.microsoft.com/office/powerpoint/2010/main" val="233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298</TotalTime>
  <Words>1454</Words>
  <Application>Microsoft Office PowerPoint</Application>
  <PresentationFormat>Widescreen</PresentationFormat>
  <Paragraphs>93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Ion</vt:lpstr>
      <vt:lpstr>The Impartial God</vt:lpstr>
      <vt:lpstr>Lesson Outline:</vt:lpstr>
      <vt:lpstr>Recap of Act 9</vt:lpstr>
      <vt:lpstr>PowerPoint Presentation</vt:lpstr>
      <vt:lpstr>Acts 10:1-35</vt:lpstr>
      <vt:lpstr>God and Cornelius  Acts 10:1-2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Impartial God</dc:title>
  <dc:creator>Daniel Harper</dc:creator>
  <cp:lastModifiedBy>Daniel Harper</cp:lastModifiedBy>
  <cp:revision>41</cp:revision>
  <dcterms:created xsi:type="dcterms:W3CDTF">2021-09-28T19:40:38Z</dcterms:created>
  <dcterms:modified xsi:type="dcterms:W3CDTF">2021-09-29T01:04:34Z</dcterms:modified>
</cp:coreProperties>
</file>