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10/5/2021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10/5/2021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066" y="1434922"/>
            <a:ext cx="10354646" cy="1527219"/>
          </a:xfrm>
        </p:spPr>
        <p:txBody>
          <a:bodyPr/>
          <a:lstStyle/>
          <a:p>
            <a:r>
              <a:rPr lang="en-US" sz="8800" dirty="0"/>
              <a:t>The Impartial God</a:t>
            </a:r>
            <a:endParaRPr lang="en-CA" sz="8800" dirty="0"/>
          </a:p>
        </p:txBody>
      </p:sp>
      <p:sp>
        <p:nvSpPr>
          <p:cNvPr id="3" name="Subtitle 2"/>
          <p:cNvSpPr>
            <a:spLocks noGrp="1"/>
          </p:cNvSpPr>
          <p:nvPr>
            <p:ph type="subTitle" idx="1"/>
          </p:nvPr>
        </p:nvSpPr>
        <p:spPr>
          <a:xfrm>
            <a:off x="4014066" y="3064490"/>
            <a:ext cx="4035230" cy="861420"/>
          </a:xfrm>
        </p:spPr>
        <p:txBody>
          <a:bodyPr>
            <a:normAutofit fontScale="92500"/>
          </a:bodyPr>
          <a:lstStyle/>
          <a:p>
            <a:r>
              <a:rPr lang="en-US" sz="4800" dirty="0"/>
              <a:t>Acts 10:36-48</a:t>
            </a:r>
            <a:endParaRPr lang="en-CA" sz="4800" dirty="0"/>
          </a:p>
        </p:txBody>
      </p:sp>
    </p:spTree>
    <p:extLst>
      <p:ext uri="{BB962C8B-B14F-4D97-AF65-F5344CB8AC3E}">
        <p14:creationId xmlns:p14="http://schemas.microsoft.com/office/powerpoint/2010/main" val="173783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a:t>Lesson Outline:</a:t>
            </a:r>
            <a:endParaRPr lang="en-CA" sz="7200" dirty="0"/>
          </a:p>
        </p:txBody>
      </p:sp>
      <p:sp>
        <p:nvSpPr>
          <p:cNvPr id="3" name="Content Placeholder 2"/>
          <p:cNvSpPr>
            <a:spLocks noGrp="1"/>
          </p:cNvSpPr>
          <p:nvPr>
            <p:ph idx="1"/>
          </p:nvPr>
        </p:nvSpPr>
        <p:spPr>
          <a:xfrm>
            <a:off x="1104293" y="1853248"/>
            <a:ext cx="8946541" cy="4195481"/>
          </a:xfrm>
        </p:spPr>
        <p:txBody>
          <a:bodyPr>
            <a:noAutofit/>
          </a:bodyPr>
          <a:lstStyle/>
          <a:p>
            <a:r>
              <a:rPr lang="en-US" sz="3200" dirty="0"/>
              <a:t>1) Recap of Acts 10:1-35</a:t>
            </a:r>
          </a:p>
          <a:p>
            <a:pPr marL="0" indent="0">
              <a:buNone/>
            </a:pPr>
            <a:endParaRPr lang="en-US" sz="3200" dirty="0"/>
          </a:p>
          <a:p>
            <a:r>
              <a:rPr lang="en-US" sz="3200" dirty="0"/>
              <a:t>2) Peter’s message (Acts 10:36-43)</a:t>
            </a:r>
          </a:p>
          <a:p>
            <a:pPr marL="0" indent="0">
              <a:buNone/>
            </a:pPr>
            <a:endParaRPr lang="en-US" sz="3200" dirty="0"/>
          </a:p>
          <a:p>
            <a:r>
              <a:rPr lang="en-US" sz="3200" dirty="0"/>
              <a:t>3) The spirit falls on Cornelius and his family (Acts 10:44-48)</a:t>
            </a:r>
          </a:p>
          <a:p>
            <a:endParaRPr lang="en-US" sz="3200" dirty="0"/>
          </a:p>
        </p:txBody>
      </p:sp>
    </p:spTree>
    <p:extLst>
      <p:ext uri="{BB962C8B-B14F-4D97-AF65-F5344CB8AC3E}">
        <p14:creationId xmlns:p14="http://schemas.microsoft.com/office/powerpoint/2010/main" val="59688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584567" cy="1400530"/>
          </a:xfrm>
        </p:spPr>
        <p:txBody>
          <a:bodyPr/>
          <a:lstStyle/>
          <a:p>
            <a:r>
              <a:rPr lang="en-US" sz="7200" dirty="0"/>
              <a:t>Recap of Act 10:1-35</a:t>
            </a:r>
            <a:endParaRPr lang="en-CA" sz="7200" dirty="0"/>
          </a:p>
        </p:txBody>
      </p:sp>
      <p:sp>
        <p:nvSpPr>
          <p:cNvPr id="3" name="Content Placeholder 2"/>
          <p:cNvSpPr>
            <a:spLocks noGrp="1"/>
          </p:cNvSpPr>
          <p:nvPr>
            <p:ph idx="1"/>
          </p:nvPr>
        </p:nvSpPr>
        <p:spPr>
          <a:xfrm>
            <a:off x="1090060" y="1601247"/>
            <a:ext cx="8946541" cy="5137484"/>
          </a:xfrm>
        </p:spPr>
        <p:txBody>
          <a:bodyPr>
            <a:normAutofit fontScale="92500" lnSpcReduction="20000"/>
          </a:bodyPr>
          <a:lstStyle/>
          <a:p>
            <a:pPr marL="0" indent="0">
              <a:buNone/>
            </a:pPr>
            <a:r>
              <a:rPr lang="en-US" sz="2400" dirty="0">
                <a:solidFill>
                  <a:srgbClr val="92D050"/>
                </a:solidFill>
              </a:rPr>
              <a:t>Summative points:</a:t>
            </a:r>
          </a:p>
          <a:p>
            <a:r>
              <a:rPr lang="en-US" sz="2100" dirty="0"/>
              <a:t>The introduction of Cornelius</a:t>
            </a:r>
          </a:p>
          <a:p>
            <a:pPr>
              <a:buFontTx/>
              <a:buChar char="-"/>
            </a:pPr>
            <a:r>
              <a:rPr lang="en-US" sz="2100" dirty="0"/>
              <a:t>He and his family were Gentiles how feared the Lord.</a:t>
            </a:r>
          </a:p>
          <a:p>
            <a:pPr>
              <a:buFontTx/>
              <a:buChar char="-"/>
            </a:pPr>
            <a:r>
              <a:rPr lang="en-US" sz="2100" dirty="0"/>
              <a:t>God </a:t>
            </a:r>
            <a:r>
              <a:rPr lang="en-US" sz="2100" dirty="0" err="1"/>
              <a:t>honoured</a:t>
            </a:r>
            <a:r>
              <a:rPr lang="en-US" sz="2100" dirty="0"/>
              <a:t> their relationship with him by having Cornelius send for Peter to speak to them, eventually leading to their conversion.</a:t>
            </a:r>
          </a:p>
          <a:p>
            <a:pPr>
              <a:buFont typeface="Wingdings" panose="05000000000000000000" pitchFamily="2" charset="2"/>
              <a:buChar char="v"/>
            </a:pPr>
            <a:r>
              <a:rPr lang="en-US" sz="2100" dirty="0"/>
              <a:t>This is reminder that God calls whomsoever he will, regardless of their background or the differences between them and the “norm.” His plan of salvation is for the entire world (Matt 28:19-20; John 3:16; Acts 1:8)</a:t>
            </a:r>
          </a:p>
          <a:p>
            <a:r>
              <a:rPr lang="en-US" sz="2100" dirty="0"/>
              <a:t>Peter needed to address his prejudice</a:t>
            </a:r>
          </a:p>
          <a:p>
            <a:pPr>
              <a:buFontTx/>
              <a:buChar char="-"/>
            </a:pPr>
            <a:r>
              <a:rPr lang="en-US" sz="2100" dirty="0"/>
              <a:t>The dream Peter had was an indication of how he felt about people who were not Israelites.</a:t>
            </a:r>
          </a:p>
          <a:p>
            <a:pPr>
              <a:buFontTx/>
              <a:buChar char="-"/>
            </a:pPr>
            <a:r>
              <a:rPr lang="en-US" sz="2100" dirty="0"/>
              <a:t>God revealed his prejudice to him as a hinderance to God’s purpose being fulfilled.</a:t>
            </a:r>
          </a:p>
          <a:p>
            <a:pPr>
              <a:buFont typeface="Wingdings" panose="05000000000000000000" pitchFamily="2" charset="2"/>
              <a:buChar char="v"/>
            </a:pPr>
            <a:r>
              <a:rPr lang="en-US" sz="2100" dirty="0"/>
              <a:t>God is impartial towards those he will save. He is the one that determines who will be saved and we have a responsibility to do his will, even if it makes us feel uncomfortable. We MUST face our prejudices in relation to how we feel about and treat people as believers. </a:t>
            </a:r>
          </a:p>
          <a:p>
            <a:pPr marL="0" indent="0">
              <a:buNone/>
            </a:pPr>
            <a:endParaRPr lang="en-CA" sz="1800" dirty="0"/>
          </a:p>
        </p:txBody>
      </p:sp>
    </p:spTree>
    <p:extLst>
      <p:ext uri="{BB962C8B-B14F-4D97-AF65-F5344CB8AC3E}">
        <p14:creationId xmlns:p14="http://schemas.microsoft.com/office/powerpoint/2010/main" val="392773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a:t>Acts 10:36-48</a:t>
            </a:r>
            <a:endParaRPr lang="en-CA" sz="7200" dirty="0"/>
          </a:p>
        </p:txBody>
      </p:sp>
      <p:sp>
        <p:nvSpPr>
          <p:cNvPr id="3" name="Content Placeholder 2"/>
          <p:cNvSpPr>
            <a:spLocks noGrp="1"/>
          </p:cNvSpPr>
          <p:nvPr>
            <p:ph idx="1"/>
          </p:nvPr>
        </p:nvSpPr>
        <p:spPr/>
        <p:txBody>
          <a:bodyPr>
            <a:normAutofit/>
          </a:bodyPr>
          <a:lstStyle/>
          <a:p>
            <a:pPr marL="0" indent="0">
              <a:buNone/>
            </a:pPr>
            <a:r>
              <a:rPr lang="en-US" sz="2400" dirty="0">
                <a:solidFill>
                  <a:srgbClr val="92D050"/>
                </a:solidFill>
              </a:rPr>
              <a:t>Things to keep in mind through the lesson:</a:t>
            </a:r>
          </a:p>
          <a:p>
            <a:r>
              <a:rPr lang="en-US" dirty="0"/>
              <a:t>The importance of the gospel message to the salvation of souls.</a:t>
            </a:r>
          </a:p>
          <a:p>
            <a:endParaRPr lang="en-US" dirty="0"/>
          </a:p>
          <a:p>
            <a:r>
              <a:rPr lang="en-US" dirty="0"/>
              <a:t>The need for hearts to continue to change in understanding what God is doing compared to how we feel he should do things.</a:t>
            </a:r>
          </a:p>
          <a:p>
            <a:endParaRPr lang="en-US" dirty="0"/>
          </a:p>
          <a:p>
            <a:r>
              <a:rPr lang="en-US" dirty="0"/>
              <a:t>Acts 1:8 continuing to be traced through the entire book of Acts.</a:t>
            </a:r>
          </a:p>
          <a:p>
            <a:pPr>
              <a:buFontTx/>
              <a:buChar char="-"/>
            </a:pPr>
            <a:endParaRPr lang="en-US" dirty="0"/>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166035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28600"/>
            <a:ext cx="9404723" cy="1400530"/>
          </a:xfrm>
        </p:spPr>
        <p:txBody>
          <a:bodyPr/>
          <a:lstStyle/>
          <a:p>
            <a:r>
              <a:rPr lang="en-US" sz="7200" dirty="0"/>
              <a:t>Peter’s Message</a:t>
            </a:r>
            <a:br>
              <a:rPr lang="en-US" sz="7200" dirty="0"/>
            </a:br>
            <a:r>
              <a:rPr lang="en-US" sz="2800" dirty="0">
                <a:solidFill>
                  <a:srgbClr val="92D050"/>
                </a:solidFill>
              </a:rPr>
              <a:t>Acts 10:36-43</a:t>
            </a:r>
            <a:endParaRPr lang="en-CA" sz="2800" dirty="0">
              <a:solidFill>
                <a:srgbClr val="92D050"/>
              </a:solidFill>
            </a:endParaRPr>
          </a:p>
        </p:txBody>
      </p:sp>
      <p:sp>
        <p:nvSpPr>
          <p:cNvPr id="3" name="Content Placeholder 2"/>
          <p:cNvSpPr>
            <a:spLocks noGrp="1"/>
          </p:cNvSpPr>
          <p:nvPr>
            <p:ph idx="1"/>
          </p:nvPr>
        </p:nvSpPr>
        <p:spPr>
          <a:xfrm>
            <a:off x="646111" y="1828676"/>
            <a:ext cx="11413367" cy="4800723"/>
          </a:xfrm>
        </p:spPr>
        <p:txBody>
          <a:bodyPr>
            <a:noAutofit/>
          </a:bodyPr>
          <a:lstStyle/>
          <a:p>
            <a:r>
              <a:rPr lang="en-US" sz="1600" dirty="0"/>
              <a:t>Peter gives a history of Jesus’ ministry</a:t>
            </a:r>
          </a:p>
          <a:p>
            <a:pPr>
              <a:buFontTx/>
              <a:buChar char="-"/>
            </a:pPr>
            <a:r>
              <a:rPr lang="en-US" sz="1600" dirty="0"/>
              <a:t>Peter says that Cornelius is aware of the word that went out from Jesus in his earthly ministry.</a:t>
            </a:r>
          </a:p>
          <a:p>
            <a:pPr>
              <a:buFontTx/>
              <a:buChar char="-"/>
            </a:pPr>
            <a:r>
              <a:rPr lang="en-US" sz="1600" dirty="0"/>
              <a:t>He notes that is continued from John’s ministry and spread throughout Judea.</a:t>
            </a:r>
          </a:p>
          <a:p>
            <a:pPr>
              <a:buFontTx/>
              <a:buChar char="-"/>
            </a:pPr>
            <a:r>
              <a:rPr lang="en-US" sz="1600" dirty="0"/>
              <a:t>Jesus is said to have been anointed, which is interesting because he was God, yet still had to be anointed as a man to fulfill the purpose of God.</a:t>
            </a:r>
          </a:p>
          <a:p>
            <a:pPr>
              <a:buFontTx/>
              <a:buChar char="-"/>
            </a:pPr>
            <a:r>
              <a:rPr lang="en-US" sz="1600" dirty="0"/>
              <a:t>Jesus manifested the power of the Holy Spirit through his miracles and delivering people from the devil, which led to his death on eventual resurrection.</a:t>
            </a:r>
          </a:p>
          <a:p>
            <a:pPr>
              <a:buFontTx/>
              <a:buChar char="-"/>
            </a:pPr>
            <a:r>
              <a:rPr lang="en-US" sz="1600" dirty="0"/>
              <a:t>The disciples are a witness to everything that Jesus experienced and are tasked with delivering the message.</a:t>
            </a:r>
          </a:p>
          <a:p>
            <a:pPr>
              <a:buFontTx/>
              <a:buChar char="-"/>
            </a:pPr>
            <a:r>
              <a:rPr lang="en-US" sz="1600" dirty="0"/>
              <a:t>The reason why Peter gives this history is to help Cornelius put the pieces together for what he doesn’t understand about salvation coming from God through Jesus.</a:t>
            </a:r>
          </a:p>
          <a:p>
            <a:pPr>
              <a:buFont typeface="Wingdings" panose="05000000000000000000" pitchFamily="2" charset="2"/>
              <a:buChar char="v"/>
            </a:pPr>
            <a:r>
              <a:rPr lang="en-US" sz="1600" dirty="0"/>
              <a:t>We should be encouraged in knowing that Jesus was anointed. This let’s us know that we can be like him because the same anointing that rested on Jesus, rests upon we who are believing disciples of Jesus Christ. </a:t>
            </a:r>
          </a:p>
          <a:p>
            <a:pPr>
              <a:buFont typeface="Wingdings" panose="05000000000000000000" pitchFamily="2" charset="2"/>
              <a:buChar char="v"/>
            </a:pPr>
            <a:r>
              <a:rPr lang="en-US" sz="1600" dirty="0"/>
              <a:t>We should be happy to know that God would use us to be involved with the task of aiding in the salvation of others. God saves yet calls us to be part of his process and expects us to engage in fulfilling his purpose.</a:t>
            </a:r>
          </a:p>
        </p:txBody>
      </p:sp>
    </p:spTree>
    <p:extLst>
      <p:ext uri="{BB962C8B-B14F-4D97-AF65-F5344CB8AC3E}">
        <p14:creationId xmlns:p14="http://schemas.microsoft.com/office/powerpoint/2010/main" val="153156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46111" y="204537"/>
            <a:ext cx="9404723"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7200" dirty="0"/>
              <a:t>Peter’s Message</a:t>
            </a:r>
            <a:br>
              <a:rPr lang="en-US" sz="7200" dirty="0"/>
            </a:br>
            <a:r>
              <a:rPr lang="en-US" sz="2800" dirty="0">
                <a:solidFill>
                  <a:srgbClr val="92D050"/>
                </a:solidFill>
              </a:rPr>
              <a:t>Acts 10:36-43</a:t>
            </a:r>
            <a:endParaRPr lang="en-CA" sz="2800" dirty="0">
              <a:solidFill>
                <a:srgbClr val="92D050"/>
              </a:solidFill>
            </a:endParaRPr>
          </a:p>
        </p:txBody>
      </p:sp>
      <p:sp>
        <p:nvSpPr>
          <p:cNvPr id="3" name="Content Placeholder 2"/>
          <p:cNvSpPr txBox="1">
            <a:spLocks/>
          </p:cNvSpPr>
          <p:nvPr/>
        </p:nvSpPr>
        <p:spPr>
          <a:xfrm>
            <a:off x="1104293" y="2197297"/>
            <a:ext cx="8946541" cy="4456166"/>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The witness of the prophets</a:t>
            </a:r>
          </a:p>
          <a:p>
            <a:pPr>
              <a:buFont typeface="Arial" panose="020B0604020202020204" pitchFamily="34" charset="0"/>
              <a:buChar char="•"/>
            </a:pPr>
            <a:r>
              <a:rPr lang="en-US" sz="2100" dirty="0"/>
              <a:t>Examples of the prophets referred to by Peter:</a:t>
            </a:r>
          </a:p>
          <a:p>
            <a:pPr>
              <a:buFont typeface="Arial" panose="020B0604020202020204" pitchFamily="34" charset="0"/>
              <a:buChar char="•"/>
            </a:pPr>
            <a:r>
              <a:rPr lang="en-US" sz="2100" dirty="0"/>
              <a:t>Moses – </a:t>
            </a:r>
            <a:r>
              <a:rPr lang="en-US" sz="2100" dirty="0" err="1"/>
              <a:t>Deut</a:t>
            </a:r>
            <a:r>
              <a:rPr lang="en-US" sz="2100" dirty="0"/>
              <a:t> 18:15</a:t>
            </a:r>
          </a:p>
          <a:p>
            <a:pPr>
              <a:buFont typeface="Arial" panose="020B0604020202020204" pitchFamily="34" charset="0"/>
              <a:buChar char="•"/>
            </a:pPr>
            <a:r>
              <a:rPr lang="en-US" sz="2100" dirty="0"/>
              <a:t>- Moses was both a prophet and a </a:t>
            </a:r>
            <a:r>
              <a:rPr lang="en-US" sz="2100" dirty="0" err="1"/>
              <a:t>saviour</a:t>
            </a:r>
            <a:r>
              <a:rPr lang="en-US" sz="2100" dirty="0"/>
              <a:t>, and serves to be a type of Christ.</a:t>
            </a:r>
          </a:p>
          <a:p>
            <a:pPr>
              <a:buFont typeface="Arial" panose="020B0604020202020204" pitchFamily="34" charset="0"/>
              <a:buChar char="•"/>
            </a:pPr>
            <a:r>
              <a:rPr lang="en-US" sz="2100" dirty="0"/>
              <a:t>Isaiah 7:14</a:t>
            </a:r>
          </a:p>
          <a:p>
            <a:pPr>
              <a:buFont typeface="Arial" panose="020B0604020202020204" pitchFamily="34" charset="0"/>
              <a:buChar char="•"/>
            </a:pPr>
            <a:r>
              <a:rPr lang="en-US" sz="2100" dirty="0"/>
              <a:t>- We see this fulfilled with Mary and Jesus in Matt 1:18-23</a:t>
            </a:r>
          </a:p>
          <a:p>
            <a:pPr>
              <a:buFont typeface="Arial" panose="020B0604020202020204" pitchFamily="34" charset="0"/>
              <a:buChar char="•"/>
            </a:pPr>
            <a:r>
              <a:rPr lang="en-US" sz="2100" dirty="0"/>
              <a:t>Daniel 7:13-14</a:t>
            </a:r>
          </a:p>
          <a:p>
            <a:pPr>
              <a:buFont typeface="Arial" panose="020B0604020202020204" pitchFamily="34" charset="0"/>
              <a:buChar char="•"/>
            </a:pPr>
            <a:r>
              <a:rPr lang="en-US" sz="2100" dirty="0"/>
              <a:t>- Jesus alludes to this when he speaks to his disciples after his resurrection in Matt 28:18.</a:t>
            </a:r>
          </a:p>
          <a:p>
            <a:pPr marL="0" indent="0">
              <a:buNone/>
            </a:pPr>
            <a:endParaRPr lang="en-CA" dirty="0"/>
          </a:p>
        </p:txBody>
      </p:sp>
    </p:spTree>
    <p:extLst>
      <p:ext uri="{BB962C8B-B14F-4D97-AF65-F5344CB8AC3E}">
        <p14:creationId xmlns:p14="http://schemas.microsoft.com/office/powerpoint/2010/main" val="250726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88302" y="156411"/>
            <a:ext cx="10127906"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800" dirty="0"/>
              <a:t>Cornelius and the Holy Spirit</a:t>
            </a:r>
          </a:p>
          <a:p>
            <a:r>
              <a:rPr lang="en-US" sz="2800" dirty="0">
                <a:solidFill>
                  <a:srgbClr val="92D050"/>
                </a:solidFill>
              </a:rPr>
              <a:t>Acts 10:44-48</a:t>
            </a:r>
            <a:endParaRPr lang="en-CA" sz="2800" dirty="0">
              <a:solidFill>
                <a:srgbClr val="92D050"/>
              </a:solidFill>
            </a:endParaRPr>
          </a:p>
        </p:txBody>
      </p:sp>
      <p:sp>
        <p:nvSpPr>
          <p:cNvPr id="5" name="Content Placeholder 2"/>
          <p:cNvSpPr txBox="1">
            <a:spLocks/>
          </p:cNvSpPr>
          <p:nvPr/>
        </p:nvSpPr>
        <p:spPr>
          <a:xfrm>
            <a:off x="1064537" y="1781597"/>
            <a:ext cx="8946541" cy="4456166"/>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Cornelius and his family get filled upon hearing the gospel</a:t>
            </a:r>
          </a:p>
          <a:p>
            <a:pPr>
              <a:buFont typeface="Arial" panose="020B0604020202020204" pitchFamily="34" charset="0"/>
              <a:buChar char="•"/>
            </a:pPr>
            <a:r>
              <a:rPr lang="en-US" sz="2100" dirty="0"/>
              <a:t>It is while Peter speaks that the spirit falls on Cornelius and his family.</a:t>
            </a:r>
          </a:p>
          <a:p>
            <a:pPr>
              <a:buFont typeface="Arial" panose="020B0604020202020204" pitchFamily="34" charset="0"/>
              <a:buChar char="•"/>
            </a:pPr>
            <a:r>
              <a:rPr lang="en-US" sz="2100" dirty="0"/>
              <a:t>This happened to the amazement of those who came with Peter. They had no expectation of something like this to happen to the Gentile.</a:t>
            </a:r>
          </a:p>
          <a:p>
            <a:pPr>
              <a:buFont typeface="Arial" panose="020B0604020202020204" pitchFamily="34" charset="0"/>
              <a:buChar char="•"/>
            </a:pPr>
            <a:r>
              <a:rPr lang="en-US" sz="2100" dirty="0"/>
              <a:t>It happened to the Samaritans, but maybe they thought that happened because the Samaritans were at least partially connected to the God of Israel.</a:t>
            </a:r>
          </a:p>
          <a:p>
            <a:pPr>
              <a:buFont typeface="Wingdings" panose="05000000000000000000" pitchFamily="2" charset="2"/>
              <a:buChar char="v"/>
            </a:pPr>
            <a:r>
              <a:rPr lang="en-US" sz="2100" dirty="0"/>
              <a:t>When it comes to How God deals with those HE wants to save, we should expect the unexpected. </a:t>
            </a:r>
          </a:p>
          <a:p>
            <a:pPr>
              <a:buFont typeface="Wingdings" panose="05000000000000000000" pitchFamily="2" charset="2"/>
              <a:buChar char="v"/>
            </a:pPr>
            <a:r>
              <a:rPr lang="en-US" sz="2100" dirty="0"/>
              <a:t>The gospel message is powerful in that it entirely convicts the heart to believe in the message. It wasn’t that Peter preached, but that the gospel was preached. Thus, the power is not in the messenger but the message itself. Therefore, we need to get the message out that Jesus saves.</a:t>
            </a:r>
          </a:p>
          <a:p>
            <a:endParaRPr lang="en-CA" dirty="0"/>
          </a:p>
        </p:txBody>
      </p:sp>
    </p:spTree>
    <p:extLst>
      <p:ext uri="{BB962C8B-B14F-4D97-AF65-F5344CB8AC3E}">
        <p14:creationId xmlns:p14="http://schemas.microsoft.com/office/powerpoint/2010/main" val="296190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67815" y="192505"/>
            <a:ext cx="10141159" cy="1400530"/>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800" dirty="0"/>
              <a:t>Cornelius and the Holy Spirit</a:t>
            </a:r>
          </a:p>
          <a:p>
            <a:r>
              <a:rPr lang="en-US" sz="2800" dirty="0">
                <a:solidFill>
                  <a:srgbClr val="92D050"/>
                </a:solidFill>
              </a:rPr>
              <a:t>Acts 10:44-48</a:t>
            </a:r>
            <a:endParaRPr lang="en-CA" sz="2800" dirty="0">
              <a:solidFill>
                <a:srgbClr val="92D050"/>
              </a:solidFill>
            </a:endParaRPr>
          </a:p>
        </p:txBody>
      </p:sp>
      <p:sp>
        <p:nvSpPr>
          <p:cNvPr id="3" name="Content Placeholder 2"/>
          <p:cNvSpPr txBox="1">
            <a:spLocks/>
          </p:cNvSpPr>
          <p:nvPr/>
        </p:nvSpPr>
        <p:spPr>
          <a:xfrm>
            <a:off x="965123" y="1732251"/>
            <a:ext cx="8946541" cy="4456166"/>
          </a:xfrm>
          <a:prstGeom prst="rect">
            <a:avLst/>
          </a:prstGeom>
        </p:spPr>
        <p:txBody>
          <a:bodyPr>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r>
              <a:rPr lang="en-US" sz="2100" dirty="0"/>
              <a:t>The Spirit falling connects back to Pentecost</a:t>
            </a:r>
          </a:p>
          <a:p>
            <a:pPr>
              <a:buFont typeface="Arial" panose="020B0604020202020204" pitchFamily="34" charset="0"/>
              <a:buChar char="•"/>
            </a:pPr>
            <a:r>
              <a:rPr lang="en-US" sz="2100" dirty="0"/>
              <a:t>Note that those with Peter said they heard these people magnify God. This is an indication that the Italians were speaking a language that was foreign to them but known to those who heard (likely </a:t>
            </a:r>
            <a:r>
              <a:rPr lang="en-US" sz="2100" dirty="0" err="1"/>
              <a:t>Aramiaic</a:t>
            </a:r>
            <a:r>
              <a:rPr lang="en-US" sz="2100" dirty="0"/>
              <a:t>).</a:t>
            </a:r>
          </a:p>
          <a:p>
            <a:pPr>
              <a:buFont typeface="Arial" panose="020B0604020202020204" pitchFamily="34" charset="0"/>
              <a:buChar char="•"/>
            </a:pPr>
            <a:r>
              <a:rPr lang="en-US" sz="2100" dirty="0"/>
              <a:t>The scene is a reverse to Acts 2:11</a:t>
            </a:r>
          </a:p>
          <a:p>
            <a:pPr>
              <a:buFont typeface="Arial" panose="020B0604020202020204" pitchFamily="34" charset="0"/>
              <a:buChar char="•"/>
            </a:pPr>
            <a:r>
              <a:rPr lang="en-US" sz="2100" dirty="0"/>
              <a:t>Peter is clear that this experience is no different than that which he and the others also had.</a:t>
            </a:r>
          </a:p>
          <a:p>
            <a:pPr>
              <a:buFont typeface="Arial" panose="020B0604020202020204" pitchFamily="34" charset="0"/>
              <a:buChar char="•"/>
            </a:pPr>
            <a:r>
              <a:rPr lang="en-US" sz="2100" dirty="0"/>
              <a:t>They then are set to be baptized because they should benefit from everything that comes with being a disciple of Christ. </a:t>
            </a:r>
          </a:p>
          <a:p>
            <a:pPr>
              <a:buFont typeface="Wingdings" panose="05000000000000000000" pitchFamily="2" charset="2"/>
              <a:buChar char="v"/>
            </a:pPr>
            <a:r>
              <a:rPr lang="en-US" sz="2100" dirty="0"/>
              <a:t>Thus, the Holy Spirit is for everyone. God rests his spirit on all who believe. Whether in speaking with new tongues, empowering them with gifts, or the changed lives manifest before people, the spirit is for everyone.</a:t>
            </a:r>
          </a:p>
          <a:p>
            <a:pPr>
              <a:buFont typeface="Wingdings" panose="05000000000000000000" pitchFamily="2" charset="2"/>
              <a:buChar char="v"/>
            </a:pPr>
            <a:r>
              <a:rPr lang="en-US" sz="2100" dirty="0"/>
              <a:t>Nobody should be denied access to the fulness of what God has given to his people.</a:t>
            </a:r>
          </a:p>
          <a:p>
            <a:endParaRPr lang="en-CA" dirty="0"/>
          </a:p>
        </p:txBody>
      </p:sp>
    </p:spTree>
    <p:extLst>
      <p:ext uri="{BB962C8B-B14F-4D97-AF65-F5344CB8AC3E}">
        <p14:creationId xmlns:p14="http://schemas.microsoft.com/office/powerpoint/2010/main" val="233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399</TotalTime>
  <Words>916</Words>
  <Application>Microsoft Office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Wingdings</vt:lpstr>
      <vt:lpstr>Wingdings 3</vt:lpstr>
      <vt:lpstr>Ion</vt:lpstr>
      <vt:lpstr>The Impartial God</vt:lpstr>
      <vt:lpstr>Lesson Outline:</vt:lpstr>
      <vt:lpstr>Recap of Act 10:1-35</vt:lpstr>
      <vt:lpstr>Acts 10:36-48</vt:lpstr>
      <vt:lpstr>Peter’s Message Acts 10:36-43</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Impartial God</dc:title>
  <dc:creator>Daniel Harper</dc:creator>
  <cp:lastModifiedBy>Daniel Harper</cp:lastModifiedBy>
  <cp:revision>56</cp:revision>
  <dcterms:created xsi:type="dcterms:W3CDTF">2021-09-28T19:40:38Z</dcterms:created>
  <dcterms:modified xsi:type="dcterms:W3CDTF">2021-10-06T02:11:25Z</dcterms:modified>
</cp:coreProperties>
</file>